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6"/>
  </p:notesMasterIdLst>
  <p:sldIdLst>
    <p:sldId id="256" r:id="rId2"/>
    <p:sldId id="330" r:id="rId3"/>
    <p:sldId id="360" r:id="rId4"/>
    <p:sldId id="364" r:id="rId5"/>
    <p:sldId id="366" r:id="rId6"/>
    <p:sldId id="367" r:id="rId7"/>
    <p:sldId id="370" r:id="rId8"/>
    <p:sldId id="371" r:id="rId9"/>
    <p:sldId id="372" r:id="rId10"/>
    <p:sldId id="369" r:id="rId11"/>
    <p:sldId id="368" r:id="rId12"/>
    <p:sldId id="378" r:id="rId13"/>
    <p:sldId id="379" r:id="rId14"/>
    <p:sldId id="343" r:id="rId15"/>
    <p:sldId id="344" r:id="rId16"/>
    <p:sldId id="345" r:id="rId17"/>
    <p:sldId id="346" r:id="rId18"/>
    <p:sldId id="347" r:id="rId19"/>
    <p:sldId id="349" r:id="rId20"/>
    <p:sldId id="348" r:id="rId21"/>
    <p:sldId id="350" r:id="rId22"/>
    <p:sldId id="373" r:id="rId23"/>
    <p:sldId id="363" r:id="rId24"/>
    <p:sldId id="374" r:id="rId25"/>
    <p:sldId id="375" r:id="rId26"/>
    <p:sldId id="380" r:id="rId27"/>
    <p:sldId id="342" r:id="rId28"/>
    <p:sldId id="377" r:id="rId29"/>
    <p:sldId id="351" r:id="rId30"/>
    <p:sldId id="352" r:id="rId31"/>
    <p:sldId id="356" r:id="rId32"/>
    <p:sldId id="355" r:id="rId33"/>
    <p:sldId id="357" r:id="rId34"/>
    <p:sldId id="362" r:id="rId35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30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69696"/>
    <a:srgbClr val="DDDDDD"/>
    <a:srgbClr val="FFCC66"/>
    <a:srgbClr val="FFCC00"/>
    <a:srgbClr val="001400"/>
    <a:srgbClr val="CC00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94660" autoAdjust="0"/>
  </p:normalViewPr>
  <p:slideViewPr>
    <p:cSldViewPr>
      <p:cViewPr>
        <p:scale>
          <a:sx n="66" d="100"/>
          <a:sy n="66" d="100"/>
        </p:scale>
        <p:origin x="-1746" y="-1140"/>
      </p:cViewPr>
      <p:guideLst>
        <p:guide orient="horz" pos="3792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0770EB55-6476-4AD0-99F3-43BB072165B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772400" cy="1371600"/>
          </a:xfrm>
        </p:spPr>
        <p:txBody>
          <a:bodyPr/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5257800"/>
            <a:ext cx="70104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 b="0" dirty="0">
              <a:latin typeface="Times New Roman" pitchFamily="18" charset="0"/>
            </a:endParaRPr>
          </a:p>
        </p:txBody>
      </p:sp>
      <p:grpSp>
        <p:nvGrpSpPr>
          <p:cNvPr id="6157" name="Group 13"/>
          <p:cNvGrpSpPr>
            <a:grpSpLocks/>
          </p:cNvGrpSpPr>
          <p:nvPr userDrawn="1"/>
        </p:nvGrpSpPr>
        <p:grpSpPr bwMode="auto">
          <a:xfrm>
            <a:off x="682625" y="2578100"/>
            <a:ext cx="7778750" cy="2679700"/>
            <a:chOff x="430" y="1624"/>
            <a:chExt cx="4900" cy="1688"/>
          </a:xfrm>
        </p:grpSpPr>
        <p:pic>
          <p:nvPicPr>
            <p:cNvPr id="6155" name="Picture 11" descr="0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0" y="1624"/>
              <a:ext cx="4900" cy="1688"/>
            </a:xfrm>
            <a:prstGeom prst="rect">
              <a:avLst/>
            </a:prstGeom>
            <a:noFill/>
          </p:spPr>
        </p:pic>
        <p:sp>
          <p:nvSpPr>
            <p:cNvPr id="6156" name="Rectangle 12"/>
            <p:cNvSpPr>
              <a:spLocks noChangeArrowheads="1"/>
            </p:cNvSpPr>
            <p:nvPr userDrawn="1"/>
          </p:nvSpPr>
          <p:spPr bwMode="auto">
            <a:xfrm>
              <a:off x="4848" y="1776"/>
              <a:ext cx="24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2563" y="228600"/>
            <a:ext cx="2001837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463" y="228600"/>
            <a:ext cx="58547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228600"/>
            <a:ext cx="8001000" cy="682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5463" y="12192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2163" y="12192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463" y="34290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2163" y="34290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25463" y="228600"/>
            <a:ext cx="8008937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463" y="12192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12192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 descr="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6096000"/>
            <a:ext cx="7404100" cy="685800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8001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463" y="12192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609600" y="9572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 b="0" dirty="0">
              <a:latin typeface="Arial" charset="0"/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V="1">
            <a:off x="609600" y="59436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200">
          <a:solidFill>
            <a:schemeClr val="bg1"/>
          </a:solidFill>
          <a:latin typeface="+mn-lt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100">
          <a:solidFill>
            <a:schemeClr val="bg1"/>
          </a:solidFill>
          <a:latin typeface="+mn-lt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>
          <a:solidFill>
            <a:schemeClr val="bg1"/>
          </a:solidFill>
          <a:latin typeface="+mn-lt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38200" y="914400"/>
            <a:ext cx="7772400" cy="838200"/>
          </a:xfrm>
        </p:spPr>
        <p:txBody>
          <a:bodyPr/>
          <a:lstStyle/>
          <a:p>
            <a:pPr algn="ctr"/>
            <a:r>
              <a:rPr lang="en-US" sz="4400" dirty="0" smtClean="0"/>
              <a:t>Hello and Welcome to</a:t>
            </a:r>
            <a:endParaRPr lang="en-US" sz="44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807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19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87400" y="10210800"/>
            <a:ext cx="24587200" cy="164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Content Placeholder 12" descr="starbucks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1371600" y="2362200"/>
            <a:ext cx="1752600" cy="1752600"/>
          </a:xfrm>
        </p:spPr>
      </p:pic>
      <p:sp>
        <p:nvSpPr>
          <p:cNvPr id="11" name="Title 10"/>
          <p:cNvSpPr>
            <a:spLocks noGrp="1"/>
          </p:cNvSpPr>
          <p:nvPr>
            <p:ph type="title" sz="quarter"/>
          </p:nvPr>
        </p:nvSpPr>
        <p:spPr>
          <a:xfrm>
            <a:off x="609600" y="1219200"/>
            <a:ext cx="8001000" cy="682625"/>
          </a:xfrm>
        </p:spPr>
        <p:txBody>
          <a:bodyPr/>
          <a:lstStyle/>
          <a:p>
            <a:r>
              <a:rPr lang="en-US" dirty="0" smtClean="0"/>
              <a:t>For the smaller appetite</a:t>
            </a:r>
            <a:endParaRPr lang="en-US" dirty="0"/>
          </a:p>
        </p:txBody>
      </p:sp>
      <p:pic>
        <p:nvPicPr>
          <p:cNvPr id="14" name="Content Placeholder 13" descr="scoops_logo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tretch>
            <a:fillRect/>
          </a:stretch>
        </p:blipFill>
        <p:spPr>
          <a:xfrm>
            <a:off x="4724400" y="2133600"/>
            <a:ext cx="3657600" cy="19267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1219200"/>
            <a:ext cx="8001000" cy="533400"/>
          </a:xfrm>
        </p:spPr>
        <p:txBody>
          <a:bodyPr/>
          <a:lstStyle/>
          <a:p>
            <a:pPr algn="ctr"/>
            <a:r>
              <a:rPr lang="en-US" dirty="0" smtClean="0"/>
              <a:t>Gaming!</a:t>
            </a:r>
            <a:endParaRPr lang="en-US" dirty="0"/>
          </a:p>
        </p:txBody>
      </p:sp>
      <p:pic>
        <p:nvPicPr>
          <p:cNvPr id="7" name="Picture 11" descr="CB_Logo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05000"/>
            <a:ext cx="456428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1219200"/>
            <a:ext cx="8001000" cy="533400"/>
          </a:xfrm>
        </p:spPr>
        <p:txBody>
          <a:bodyPr/>
          <a:lstStyle/>
          <a:p>
            <a:pPr algn="ctr"/>
            <a:r>
              <a:rPr lang="en-US" dirty="0" smtClean="0"/>
              <a:t>Entertainment</a:t>
            </a:r>
            <a:endParaRPr lang="en-US" dirty="0"/>
          </a:p>
        </p:txBody>
      </p:sp>
      <p:pic>
        <p:nvPicPr>
          <p:cNvPr id="7" name="Picture 11" descr="CB_Logo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276600"/>
            <a:ext cx="4778649" cy="239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410577"/>
            <a:ext cx="2438400" cy="304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3" y="30718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3" y="30718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Content Placeholder 7" descr="Sky Dome Lounge from the stage.jpg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tretch>
            <a:fillRect/>
          </a:stretch>
        </p:blipFill>
        <p:spPr>
          <a:xfrm>
            <a:off x="609600" y="1676400"/>
            <a:ext cx="3556000" cy="266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463" y="1219200"/>
            <a:ext cx="80010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Featuring 500 deluxe rooms featuring European style bedding.  Tower rooms and lagoon suites that open to the pool.</a:t>
            </a:r>
          </a:p>
          <a:p>
            <a:pPr>
              <a:lnSpc>
                <a:spcPct val="90000"/>
              </a:lnSpc>
            </a:pPr>
            <a:r>
              <a:rPr lang="en-US" dirty="0"/>
              <a:t>Casino with all your favorite table games and slot machines</a:t>
            </a:r>
            <a:r>
              <a:rPr lang="en-US" dirty="0" smtClean="0"/>
              <a:t>. Live Sports Bar action!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The CasaBlanca Spa with all the newest techniques and treatments</a:t>
            </a:r>
          </a:p>
          <a:p>
            <a:pPr>
              <a:lnSpc>
                <a:spcPct val="90000"/>
              </a:lnSpc>
            </a:pPr>
            <a:r>
              <a:rPr lang="en-US" dirty="0"/>
              <a:t>Tropical Lagoon Pool with slide and waterfall</a:t>
            </a:r>
          </a:p>
          <a:p>
            <a:pPr>
              <a:lnSpc>
                <a:spcPct val="90000"/>
              </a:lnSpc>
            </a:pPr>
            <a:r>
              <a:rPr lang="en-US" dirty="0"/>
              <a:t>Katherine’s Steak House – Fine Gourmet Dining</a:t>
            </a:r>
          </a:p>
          <a:p>
            <a:pPr>
              <a:lnSpc>
                <a:spcPct val="90000"/>
              </a:lnSpc>
            </a:pPr>
            <a:r>
              <a:rPr lang="en-US" dirty="0"/>
              <a:t>And much, much more!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7848600" y="228600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62827" name="Picture 11" descr="CB_Logo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z="2800" dirty="0">
                <a:latin typeface="Bernard MT Condensed" pitchFamily="18" charset="0"/>
              </a:rPr>
              <a:t>Virgin River Hotel – Casino - Bingo</a:t>
            </a: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63" y="1838325"/>
            <a:ext cx="59340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198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463" y="1752600"/>
            <a:ext cx="8001000" cy="3733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        </a:t>
            </a: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VR Guest Rm.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2057400"/>
            <a:ext cx="6172200" cy="3581400"/>
          </a:xfrm>
          <a:prstGeom prst="rect">
            <a:avLst/>
          </a:prstGeom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960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66800"/>
            <a:ext cx="4648200" cy="990600"/>
          </a:xfrm>
        </p:spPr>
        <p:txBody>
          <a:bodyPr/>
          <a:lstStyle/>
          <a:p>
            <a:pPr algn="ctr"/>
            <a:r>
              <a:rPr lang="en-US" dirty="0" smtClean="0"/>
              <a:t>Freshly, remodeled rooms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463" y="1143000"/>
            <a:ext cx="8001000" cy="4267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dirty="0" smtClean="0">
                <a:latin typeface="Bernard MT Condensed" pitchFamily="18" charset="0"/>
              </a:rPr>
              <a:t>Sierra’s Buffet </a:t>
            </a:r>
            <a:endParaRPr lang="en-US" sz="3200" dirty="0">
              <a:latin typeface="Bernard MT Condensed" pitchFamily="18" charset="0"/>
            </a:endParaRPr>
          </a:p>
          <a:p>
            <a:pPr algn="ctr">
              <a:buFontTx/>
              <a:buNone/>
            </a:pPr>
            <a:r>
              <a:rPr lang="en-US" sz="2000" dirty="0"/>
              <a:t>Voted #1 Buffet in Mesquite</a:t>
            </a: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853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1117600"/>
            <a:ext cx="79438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        </a:t>
            </a: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1447800" y="1143000"/>
            <a:ext cx="624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</a:rPr>
              <a:t>24-Hour Casino Action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5029200" y="30480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Race &amp; Sports Book</a:t>
            </a:r>
          </a:p>
        </p:txBody>
      </p:sp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463" y="1143000"/>
            <a:ext cx="8001000" cy="4267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 dirty="0"/>
              <a:t>      </a:t>
            </a:r>
            <a:r>
              <a:rPr lang="en-US" sz="2800" b="1" dirty="0" smtClean="0"/>
              <a:t>New Banquet Area </a:t>
            </a:r>
            <a:endParaRPr lang="en-US" sz="2800" b="1" dirty="0"/>
          </a:p>
        </p:txBody>
      </p:sp>
      <p:pic>
        <p:nvPicPr>
          <p:cNvPr id="141315" name="Picture 3" descr="VR_Cinemas-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828800"/>
            <a:ext cx="2955925" cy="3905250"/>
          </a:xfrm>
          <a:prstGeom prst="rect">
            <a:avLst/>
          </a:prstGeom>
          <a:noFill/>
        </p:spPr>
      </p:pic>
      <p:pic>
        <p:nvPicPr>
          <p:cNvPr id="141316" name="Picture 4" descr="hollywood"/>
          <p:cNvPicPr>
            <a:picLocks noChangeAspect="1" noChangeArrowheads="1"/>
          </p:cNvPicPr>
          <p:nvPr/>
        </p:nvPicPr>
        <p:blipFill>
          <a:blip r:embed="rId3" cstate="print"/>
          <a:srcRect r="5333" b="7256"/>
          <a:stretch>
            <a:fillRect/>
          </a:stretch>
        </p:blipFill>
        <p:spPr bwMode="auto">
          <a:xfrm>
            <a:off x="1295400" y="2684463"/>
            <a:ext cx="2895600" cy="2162175"/>
          </a:xfrm>
          <a:prstGeom prst="rect">
            <a:avLst/>
          </a:prstGeom>
          <a:noFill/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VR-Banquet-Rm.-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674" y="1752600"/>
            <a:ext cx="7705725" cy="4038600"/>
          </a:xfrm>
          <a:prstGeom prst="rect">
            <a:avLst/>
          </a:prstGeom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60960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001000" cy="682625"/>
          </a:xfrm>
        </p:spPr>
        <p:txBody>
          <a:bodyPr/>
          <a:lstStyle/>
          <a:p>
            <a:pPr algn="ctr"/>
            <a:r>
              <a:rPr lang="en-US" sz="2800" dirty="0"/>
              <a:t>24-Lane Bowling Center</a:t>
            </a: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988" y="1717675"/>
            <a:ext cx="5024437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3505200" cy="682625"/>
          </a:xfrm>
        </p:spPr>
        <p:txBody>
          <a:bodyPr/>
          <a:lstStyle/>
          <a:p>
            <a:r>
              <a:rPr lang="en-US" dirty="0"/>
              <a:t>Mesquite, Nevada</a:t>
            </a:r>
          </a:p>
        </p:txBody>
      </p:sp>
      <p:pic>
        <p:nvPicPr>
          <p:cNvPr id="122884" name="Picture 4" descr="MapPoin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295400"/>
            <a:ext cx="3168650" cy="4267200"/>
          </a:xfrm>
          <a:noFill/>
          <a:ln/>
        </p:spPr>
      </p:pic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4267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Mesquite </a:t>
            </a:r>
            <a:r>
              <a:rPr lang="en-US" sz="1800" dirty="0" smtClean="0">
                <a:solidFill>
                  <a:schemeClr val="bg1"/>
                </a:solidFill>
              </a:rPr>
              <a:t>Nevada, 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80 miles north of Las Vegas, approximately an hour and fifteen minute scenic drive from McCarran Airport.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Located on the border of Arizona, Utah and Nevada in the lovely 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Virgin River Valley.  Surrounded by towering mountains and spectacular Red Rock Mesas.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Mesquite is a jewel in the desert .</a:t>
            </a:r>
          </a:p>
          <a:p>
            <a:pPr algn="ctr">
              <a:spcBef>
                <a:spcPct val="50000"/>
              </a:spcBef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1200" dirty="0"/>
          </a:p>
          <a:p>
            <a:pPr>
              <a:spcBef>
                <a:spcPct val="50000"/>
              </a:spcBef>
            </a:pPr>
            <a:endParaRPr lang="en-US" sz="1200" dirty="0"/>
          </a:p>
        </p:txBody>
      </p:sp>
      <p:pic>
        <p:nvPicPr>
          <p:cNvPr id="1228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198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463" y="1143000"/>
            <a:ext cx="8001000" cy="4267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 dirty="0"/>
              <a:t>Virgin River Arcade</a:t>
            </a: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8" y="1735138"/>
            <a:ext cx="5953125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 River Hotel - Casino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685800" y="2286000"/>
            <a:ext cx="4267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dirty="0"/>
          </a:p>
          <a:p>
            <a:pPr>
              <a:spcBef>
                <a:spcPct val="50000"/>
              </a:spcBef>
            </a:pPr>
            <a:endParaRPr lang="en-US" sz="1200" dirty="0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25463" y="1219200"/>
            <a:ext cx="8001000" cy="4267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Seven buildings</a:t>
            </a:r>
            <a:r>
              <a:rPr lang="en-US" dirty="0"/>
              <a:t>, 3 floors in each – </a:t>
            </a:r>
            <a:r>
              <a:rPr lang="en-US" dirty="0" smtClean="0"/>
              <a:t>722 </a:t>
            </a:r>
            <a:r>
              <a:rPr lang="en-US" dirty="0"/>
              <a:t>total </a:t>
            </a:r>
            <a:r>
              <a:rPr lang="en-US" dirty="0" smtClean="0"/>
              <a:t>rooms, most with two Queen size beds</a:t>
            </a:r>
          </a:p>
          <a:p>
            <a:r>
              <a:rPr lang="en-US" dirty="0" smtClean="0"/>
              <a:t>103,000 Square foot Casino </a:t>
            </a:r>
            <a:r>
              <a:rPr lang="en-US" dirty="0"/>
              <a:t>with all your favorite table games and slot </a:t>
            </a:r>
            <a:r>
              <a:rPr lang="en-US" dirty="0" smtClean="0"/>
              <a:t>machines</a:t>
            </a:r>
          </a:p>
          <a:p>
            <a:r>
              <a:rPr lang="en-US" dirty="0" smtClean="0"/>
              <a:t>Live Keno and Race and Sports Book and BINGO</a:t>
            </a:r>
          </a:p>
          <a:p>
            <a:r>
              <a:rPr lang="en-US" dirty="0" smtClean="0"/>
              <a:t>Starbucks!</a:t>
            </a:r>
          </a:p>
          <a:p>
            <a:endParaRPr lang="en-US" dirty="0"/>
          </a:p>
          <a:p>
            <a:endParaRPr lang="en-US" dirty="0"/>
          </a:p>
          <a:p>
            <a:pPr>
              <a:buFontTx/>
              <a:buNone/>
            </a:pPr>
            <a:r>
              <a:rPr lang="en-US" dirty="0"/>
              <a:t>	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6553200" y="381000"/>
            <a:ext cx="213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5105400" y="1600200"/>
            <a:ext cx="29876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0"/>
            <a:ext cx="1371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05000" y="1143000"/>
            <a:ext cx="5029200" cy="682625"/>
          </a:xfrm>
        </p:spPr>
        <p:txBody>
          <a:bodyPr/>
          <a:lstStyle/>
          <a:p>
            <a:pPr algn="ctr"/>
            <a:r>
              <a:rPr lang="en-US" dirty="0" smtClean="0"/>
              <a:t>CasaBlanca Golf Course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19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133600"/>
            <a:ext cx="5715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05000" y="1143000"/>
            <a:ext cx="5029200" cy="682625"/>
          </a:xfrm>
        </p:spPr>
        <p:txBody>
          <a:bodyPr/>
          <a:lstStyle/>
          <a:p>
            <a:pPr algn="ctr"/>
            <a:r>
              <a:rPr lang="en-US" dirty="0" smtClean="0"/>
              <a:t>CasaBlanca Golf Course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19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752600"/>
            <a:ext cx="632514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05000" y="1143000"/>
            <a:ext cx="5029200" cy="682625"/>
          </a:xfrm>
        </p:spPr>
        <p:txBody>
          <a:bodyPr/>
          <a:lstStyle/>
          <a:p>
            <a:pPr algn="ctr"/>
            <a:r>
              <a:rPr lang="en-US" dirty="0" smtClean="0"/>
              <a:t>CasaBlanca Golf Course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19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133600"/>
            <a:ext cx="5181600" cy="315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05000" y="1143000"/>
            <a:ext cx="5029200" cy="682625"/>
          </a:xfrm>
        </p:spPr>
        <p:txBody>
          <a:bodyPr/>
          <a:lstStyle/>
          <a:p>
            <a:pPr algn="ctr"/>
            <a:r>
              <a:rPr lang="en-US" dirty="0" smtClean="0"/>
              <a:t>CasaBlanca Golf Course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19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905000"/>
            <a:ext cx="5779892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b="1" dirty="0"/>
              <a:t>Palms Golf Club</a:t>
            </a:r>
          </a:p>
        </p:txBody>
      </p:sp>
      <p:pic>
        <p:nvPicPr>
          <p:cNvPr id="136195" name="Picture 3" descr="Palms_hole%20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752600"/>
            <a:ext cx="4419600" cy="3886200"/>
          </a:xfrm>
          <a:prstGeom prst="rect">
            <a:avLst/>
          </a:prstGeom>
          <a:noFill/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0"/>
            <a:ext cx="1371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0960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b="1" dirty="0"/>
              <a:t>Palms Golf Club</a:t>
            </a:r>
          </a:p>
        </p:txBody>
      </p:sp>
      <p:pic>
        <p:nvPicPr>
          <p:cNvPr id="136196" name="Picture 4" descr="palms_7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28800"/>
            <a:ext cx="5181600" cy="3883025"/>
          </a:xfrm>
          <a:prstGeom prst="rect">
            <a:avLst/>
          </a:prstGeom>
          <a:noFill/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0"/>
            <a:ext cx="1371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0960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b="1" dirty="0"/>
              <a:t>Palms Golf Club</a:t>
            </a:r>
          </a:p>
        </p:txBody>
      </p:sp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0"/>
            <a:ext cx="1371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960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752600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Mesquite, Nevada</a:t>
            </a:r>
          </a:p>
        </p:txBody>
      </p:sp>
      <p:pic>
        <p:nvPicPr>
          <p:cNvPr id="145411" name="Picture 3" descr="MapPoin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295400"/>
            <a:ext cx="3168650" cy="4267200"/>
          </a:xfrm>
          <a:noFill/>
          <a:ln/>
        </p:spPr>
      </p:pic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609600" y="1447800"/>
            <a:ext cx="47244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 dirty="0">
                <a:solidFill>
                  <a:srgbClr val="FFCC00"/>
                </a:solidFill>
                <a:latin typeface="Britannic Bold" pitchFamily="34" charset="0"/>
                <a:cs typeface="Segoe UI" pitchFamily="34" charset="0"/>
              </a:rPr>
              <a:t>Gateway to the Spectacular Canyon Land of </a:t>
            </a:r>
            <a:r>
              <a:rPr lang="en-US" sz="2800" b="0" dirty="0" smtClean="0">
                <a:solidFill>
                  <a:srgbClr val="FFCC00"/>
                </a:solidFill>
                <a:latin typeface="Britannic Bold" pitchFamily="34" charset="0"/>
                <a:cs typeface="Segoe UI" pitchFamily="34" charset="0"/>
              </a:rPr>
              <a:t>Nevada and Southern Utah</a:t>
            </a:r>
            <a:endParaRPr lang="en-US" sz="2800" b="0" dirty="0">
              <a:solidFill>
                <a:srgbClr val="FFCC00"/>
              </a:solidFill>
              <a:latin typeface="Britannic Bold" pitchFamily="34" charset="0"/>
              <a:cs typeface="Segoe UI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Valley of Fire State Park – 52.5 Miles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Zion National Park- 77 Miles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Tuacahn Theatre- 39 Miles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Bryce </a:t>
            </a:r>
            <a:r>
              <a:rPr lang="en-US" sz="2000" b="0" dirty="0">
                <a:solidFill>
                  <a:srgbClr val="FFCC00"/>
                </a:solidFill>
                <a:latin typeface="Tw Cen MT Condensed Extra Bold" pitchFamily="34" charset="0"/>
              </a:rPr>
              <a:t>Canyon National Park- 170 </a:t>
            </a: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Miles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Grand </a:t>
            </a:r>
            <a:r>
              <a:rPr lang="en-US" sz="2000" b="0" dirty="0">
                <a:solidFill>
                  <a:srgbClr val="FFCC00"/>
                </a:solidFill>
                <a:latin typeface="Tw Cen MT Condensed Extra Bold" pitchFamily="34" charset="0"/>
              </a:rPr>
              <a:t>Canyon North Rim- 180 </a:t>
            </a: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Miles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FFCC00"/>
                </a:solidFill>
                <a:latin typeface="Tw Cen MT Condensed Extra Bold" pitchFamily="34" charset="0"/>
              </a:rPr>
              <a:t>Grand </a:t>
            </a:r>
            <a:r>
              <a:rPr lang="en-US" sz="2000" b="0" dirty="0">
                <a:solidFill>
                  <a:srgbClr val="FFCC00"/>
                </a:solidFill>
                <a:latin typeface="Tw Cen MT Condensed Extra Bold" pitchFamily="34" charset="0"/>
              </a:rPr>
              <a:t>Canyon West Rim – 200 Miles</a:t>
            </a:r>
          </a:p>
          <a:p>
            <a:pPr>
              <a:spcBef>
                <a:spcPct val="50000"/>
              </a:spcBef>
            </a:pPr>
            <a:r>
              <a:rPr lang="en-US" sz="1600" b="0" dirty="0">
                <a:solidFill>
                  <a:srgbClr val="FFCC00"/>
                </a:solidFill>
              </a:rPr>
              <a:t/>
            </a:r>
            <a:br>
              <a:rPr lang="en-US" sz="1600" b="0" dirty="0">
                <a:solidFill>
                  <a:srgbClr val="FFCC00"/>
                </a:solidFill>
              </a:rPr>
            </a:br>
            <a:endParaRPr lang="en-US" sz="1600" b="0" dirty="0">
              <a:solidFill>
                <a:srgbClr val="FFCC00"/>
              </a:solidFill>
            </a:endParaRPr>
          </a:p>
          <a:p>
            <a:pPr>
              <a:spcBef>
                <a:spcPct val="50000"/>
              </a:spcBef>
            </a:pPr>
            <a:endParaRPr lang="en-US" sz="1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19800"/>
            <a:ext cx="876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8" name="Picture 5" descr="HotelCa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8458200" cy="4343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1999_Zion_Catus_yellow_flow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667000"/>
            <a:ext cx="4343400" cy="3300413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Mojave-Monkeyflow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19200"/>
            <a:ext cx="3963988" cy="4724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19600" y="1295400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Flowers of the Desert Southwest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136525" y="4654550"/>
            <a:ext cx="18415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 b="0" dirty="0">
                <a:latin typeface="Arial" charset="0"/>
                <a:ea typeface="ヒラギノ角ゴ Pro W3" pitchFamily="-22" charset="-128"/>
              </a:rPr>
              <a:t/>
            </a:r>
            <a:br>
              <a:rPr lang="en-US" sz="1100" b="0" dirty="0">
                <a:latin typeface="Arial" charset="0"/>
                <a:ea typeface="ヒラギノ角ゴ Pro W3" pitchFamily="-22" charset="-128"/>
              </a:rPr>
            </a:br>
            <a:endParaRPr lang="en-US" sz="1800" b="0" dirty="0">
              <a:latin typeface="Arial" charset="0"/>
              <a:ea typeface="ヒラギノ角ゴ Pro W3" pitchFamily="-22" charset="-128"/>
            </a:endParaRPr>
          </a:p>
        </p:txBody>
      </p:sp>
      <p:pic>
        <p:nvPicPr>
          <p:cNvPr id="150531" name="Picture 3" descr="Schedule sorted by Artist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2050" y="1716088"/>
            <a:ext cx="9525" cy="9525"/>
          </a:xfrm>
          <a:prstGeom prst="rect">
            <a:avLst/>
          </a:prstGeom>
          <a:noFill/>
        </p:spPr>
      </p:pic>
      <p:pic>
        <p:nvPicPr>
          <p:cNvPr id="150532" name="Picture 4" descr="Schedule sorted by Venu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0038" y="1716088"/>
            <a:ext cx="9525" cy="9525"/>
          </a:xfrm>
          <a:prstGeom prst="rect">
            <a:avLst/>
          </a:prstGeom>
          <a:noFill/>
        </p:spPr>
      </p:pic>
      <p:pic>
        <p:nvPicPr>
          <p:cNvPr id="150533" name="Picture 5" descr="dotcle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2462213"/>
            <a:ext cx="9525" cy="9525"/>
          </a:xfrm>
          <a:prstGeom prst="rect">
            <a:avLst/>
          </a:prstGeom>
          <a:noFill/>
        </p:spPr>
      </p:pic>
      <p:pic>
        <p:nvPicPr>
          <p:cNvPr id="150534" name="Picture 6" descr="dotcle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3208338"/>
            <a:ext cx="9525" cy="9525"/>
          </a:xfrm>
          <a:prstGeom prst="rect">
            <a:avLst/>
          </a:prstGeom>
          <a:noFill/>
        </p:spPr>
      </p:pic>
      <p:pic>
        <p:nvPicPr>
          <p:cNvPr id="150535" name="Picture 7" descr="dotcle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3954463"/>
            <a:ext cx="9525" cy="9525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38100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209800"/>
            <a:ext cx="2756397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572000" y="10668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empus Sans ITC" pitchFamily="82" charset="0"/>
              </a:rPr>
              <a:t>Valley of Fire, Nevada</a:t>
            </a:r>
            <a:endParaRPr lang="en-US" sz="3600" dirty="0">
              <a:solidFill>
                <a:schemeClr val="bg1"/>
              </a:solidFill>
              <a:latin typeface="Tempus Sans ITC" pitchFamily="82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2954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Zion National Park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416521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799" y="1752600"/>
            <a:ext cx="361094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131200583001AM_Cedar%2520Breaks%2520Suns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6477000" cy="40449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95600" y="11430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Bryce Canyon, Utah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5486400"/>
            <a:ext cx="33528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0" dirty="0" smtClean="0"/>
              <a:t>Bernadette Anthony</a:t>
            </a:r>
          </a:p>
          <a:p>
            <a:pPr>
              <a:lnSpc>
                <a:spcPct val="80000"/>
              </a:lnSpc>
            </a:pPr>
            <a:r>
              <a:rPr lang="en-US" b="0" dirty="0" smtClean="0"/>
              <a:t>888-711-4653 ext. 31</a:t>
            </a:r>
          </a:p>
          <a:p>
            <a:pPr>
              <a:lnSpc>
                <a:spcPct val="80000"/>
              </a:lnSpc>
            </a:pPr>
            <a:endParaRPr lang="en-US" b="0" dirty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524000"/>
          </a:xfrm>
        </p:spPr>
        <p:txBody>
          <a:bodyPr/>
          <a:lstStyle/>
          <a:p>
            <a:pPr algn="ctr"/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We look forward to welcoming you to Mesquite!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953000" y="5486400"/>
            <a:ext cx="365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Petra Jones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sz="2600" b="0" kern="0" dirty="0" smtClean="0">
                <a:solidFill>
                  <a:schemeClr val="bg1"/>
                </a:solidFill>
                <a:latin typeface="+mn-lt"/>
              </a:rPr>
              <a:t>888-711-4653 ext. 17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667000"/>
            <a:ext cx="830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1219200"/>
            <a:ext cx="5181600" cy="2057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Deluxe European Style Bedding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11" descr="CB_Logo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 descr="CB_ROO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752600"/>
            <a:ext cx="8001000" cy="3903663"/>
          </a:xfrm>
          <a:prstGeom prst="rect">
            <a:avLst/>
          </a:prstGeom>
          <a:noFill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198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1219200"/>
            <a:ext cx="5181600" cy="2057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Lagoon Pool with water slide</a:t>
            </a:r>
            <a:endParaRPr lang="en-US" dirty="0"/>
          </a:p>
        </p:txBody>
      </p:sp>
      <p:pic>
        <p:nvPicPr>
          <p:cNvPr id="8" name="Picture 11" descr="CB_Logo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9" name="Picture 5" descr="CBpool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76400"/>
            <a:ext cx="4555493" cy="3276600"/>
          </a:xfrm>
          <a:prstGeom prst="rect">
            <a:avLst/>
          </a:prstGeom>
          <a:noFill/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960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ontent Placeholder 9" descr="Casablanca pool 2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533400" y="2992040"/>
            <a:ext cx="3581400" cy="2494360"/>
          </a:xfrm>
        </p:spPr>
      </p:pic>
      <p:pic>
        <p:nvPicPr>
          <p:cNvPr id="11" name="Content Placeholder 10" descr="jacuzzi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724400" y="3429000"/>
            <a:ext cx="3733800" cy="205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19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0574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ontent Placeholder 13"/>
          <p:cNvSpPr>
            <a:spLocks noGrp="1"/>
          </p:cNvSpPr>
          <p:nvPr>
            <p:ph sz="quarter" idx="4"/>
          </p:nvPr>
        </p:nvSpPr>
        <p:spPr>
          <a:xfrm>
            <a:off x="228600" y="3581400"/>
            <a:ext cx="3657599" cy="2057400"/>
          </a:xfrm>
        </p:spPr>
        <p:txBody>
          <a:bodyPr/>
          <a:lstStyle/>
          <a:p>
            <a:pPr algn="ctr">
              <a:buNone/>
            </a:pPr>
            <a:endParaRPr lang="en-US" sz="2800" dirty="0" smtClean="0">
              <a:latin typeface="Century" pitchFamily="18" charset="0"/>
            </a:endParaRPr>
          </a:p>
          <a:p>
            <a:pPr algn="ctr">
              <a:buNone/>
            </a:pPr>
            <a:r>
              <a:rPr lang="en-US" sz="2000" dirty="0" smtClean="0">
                <a:latin typeface="Lucida Calligraphy" pitchFamily="66" charset="0"/>
              </a:rPr>
              <a:t>Relax in the </a:t>
            </a:r>
          </a:p>
          <a:p>
            <a:pPr algn="ctr">
              <a:buNone/>
            </a:pPr>
            <a:r>
              <a:rPr lang="en-US" sz="2000" dirty="0" smtClean="0">
                <a:latin typeface="Lucida Calligraphy" pitchFamily="66" charset="0"/>
              </a:rPr>
              <a:t>Mineral Pool </a:t>
            </a:r>
          </a:p>
          <a:p>
            <a:pPr algn="ctr">
              <a:buNone/>
            </a:pPr>
            <a:r>
              <a:rPr lang="en-US" sz="2000" dirty="0" smtClean="0">
                <a:latin typeface="Lucida Calligraphy" pitchFamily="66" charset="0"/>
              </a:rPr>
              <a:t>or treat yourself to one of our fabulous massage or facials!</a:t>
            </a:r>
          </a:p>
          <a:p>
            <a:pPr>
              <a:buNone/>
            </a:pPr>
            <a:endParaRPr lang="en-US" sz="28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030" y="1219200"/>
            <a:ext cx="309754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5334000"/>
            <a:ext cx="7551737" cy="533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Katherine’ s Fine Dining – Steaks and Seafood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7086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914400" y="1066800"/>
            <a:ext cx="777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For your Dining Pleasure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The Smorgesbord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381000" y="2057400"/>
            <a:ext cx="4648200" cy="3429000"/>
          </a:xfrm>
        </p:spPr>
      </p:pic>
      <p:pic>
        <p:nvPicPr>
          <p:cNvPr id="7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 sz="quarter"/>
          </p:nvPr>
        </p:nvSpPr>
        <p:spPr>
          <a:xfrm>
            <a:off x="533400" y="1143000"/>
            <a:ext cx="8077200" cy="682625"/>
          </a:xfrm>
        </p:spPr>
        <p:txBody>
          <a:bodyPr/>
          <a:lstStyle/>
          <a:p>
            <a:pPr algn="ctr"/>
            <a:r>
              <a:rPr lang="en-US" dirty="0" smtClean="0"/>
              <a:t>For your Dining Pleasure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5105400" y="2133600"/>
            <a:ext cx="3809999" cy="3352800"/>
          </a:xfrm>
        </p:spPr>
        <p:txBody>
          <a:bodyPr/>
          <a:lstStyle/>
          <a:p>
            <a:r>
              <a:rPr lang="en-US" sz="2800" dirty="0" smtClean="0"/>
              <a:t>The Smorgasbord</a:t>
            </a:r>
          </a:p>
          <a:p>
            <a:endParaRPr lang="en-US" sz="2800" dirty="0" smtClean="0"/>
          </a:p>
          <a:p>
            <a:r>
              <a:rPr lang="en-US" sz="2000" dirty="0" smtClean="0"/>
              <a:t>Better than a buffet</a:t>
            </a:r>
          </a:p>
          <a:p>
            <a:r>
              <a:rPr lang="en-US" sz="2000" dirty="0" smtClean="0"/>
              <a:t>With live action stations</a:t>
            </a:r>
          </a:p>
          <a:p>
            <a:r>
              <a:rPr lang="en-US" sz="2000" dirty="0" smtClean="0"/>
              <a:t>Open Friday – Sunday</a:t>
            </a:r>
          </a:p>
          <a:p>
            <a:endParaRPr lang="en-US" sz="20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the Fez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29200" y="2590800"/>
            <a:ext cx="3581400" cy="2743200"/>
          </a:xfrm>
        </p:spPr>
      </p:pic>
      <p:pic>
        <p:nvPicPr>
          <p:cNvPr id="7" name="Picture 7" descr="CB_Logo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86050" cy="1120775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 sz="quarter"/>
          </p:nvPr>
        </p:nvSpPr>
        <p:spPr>
          <a:xfrm>
            <a:off x="533400" y="1143000"/>
            <a:ext cx="8077200" cy="682625"/>
          </a:xfrm>
        </p:spPr>
        <p:txBody>
          <a:bodyPr/>
          <a:lstStyle/>
          <a:p>
            <a:pPr algn="ctr"/>
            <a:r>
              <a:rPr lang="en-US" dirty="0" smtClean="0"/>
              <a:t>For your Dining Pleasure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525463" y="2286000"/>
            <a:ext cx="3924300" cy="3200400"/>
          </a:xfrm>
        </p:spPr>
        <p:txBody>
          <a:bodyPr/>
          <a:lstStyle/>
          <a:p>
            <a:r>
              <a:rPr lang="en-US" dirty="0" smtClean="0"/>
              <a:t>The Fez</a:t>
            </a:r>
          </a:p>
          <a:p>
            <a:r>
              <a:rPr lang="en-US" dirty="0" smtClean="0"/>
              <a:t>Open 24 hours/7days a week</a:t>
            </a:r>
          </a:p>
          <a:p>
            <a:r>
              <a:rPr lang="en-US" dirty="0" smtClean="0"/>
              <a:t>Extensive menu</a:t>
            </a:r>
          </a:p>
          <a:p>
            <a:r>
              <a:rPr lang="en-US" dirty="0" smtClean="0"/>
              <a:t>Try the special Barbecue Selections!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19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s Presentation Template (Black)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Sales Presentation Template (Black)</Template>
  <TotalTime>284</TotalTime>
  <Words>403</Words>
  <Application>Microsoft Office PowerPoint</Application>
  <PresentationFormat>On-screen Show (4:3)</PresentationFormat>
  <Paragraphs>84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Sales Presentation Template (Black)</vt:lpstr>
      <vt:lpstr>Hello and Welcome to</vt:lpstr>
      <vt:lpstr>Mesquite, Nevada</vt:lpstr>
      <vt:lpstr>Slide 3</vt:lpstr>
      <vt:lpstr>Slide 4</vt:lpstr>
      <vt:lpstr>Slide 5</vt:lpstr>
      <vt:lpstr>Slide 6</vt:lpstr>
      <vt:lpstr>Slide 7</vt:lpstr>
      <vt:lpstr>For your Dining Pleasure</vt:lpstr>
      <vt:lpstr>For your Dining Pleasure</vt:lpstr>
      <vt:lpstr>For the smaller appetite</vt:lpstr>
      <vt:lpstr>Gaming!</vt:lpstr>
      <vt:lpstr>Entertainment</vt:lpstr>
      <vt:lpstr>Slide 13</vt:lpstr>
      <vt:lpstr>Slide 14</vt:lpstr>
      <vt:lpstr>Freshly, remodeled rooms</vt:lpstr>
      <vt:lpstr>Slide 16</vt:lpstr>
      <vt:lpstr>Slide 17</vt:lpstr>
      <vt:lpstr>Slide 18</vt:lpstr>
      <vt:lpstr>24-Lane Bowling Center</vt:lpstr>
      <vt:lpstr>Slide 20</vt:lpstr>
      <vt:lpstr>Virgin River Hotel - Casino</vt:lpstr>
      <vt:lpstr>CasaBlanca Golf Course</vt:lpstr>
      <vt:lpstr>CasaBlanca Golf Course</vt:lpstr>
      <vt:lpstr>CasaBlanca Golf Course</vt:lpstr>
      <vt:lpstr>CasaBlanca Golf Course</vt:lpstr>
      <vt:lpstr>Slide 26</vt:lpstr>
      <vt:lpstr>Slide 27</vt:lpstr>
      <vt:lpstr>Slide 28</vt:lpstr>
      <vt:lpstr>Mesquite, Nevada</vt:lpstr>
      <vt:lpstr>Slide 30</vt:lpstr>
      <vt:lpstr>Slide 31</vt:lpstr>
      <vt:lpstr>Slide 32</vt:lpstr>
      <vt:lpstr>Slide 33</vt:lpstr>
      <vt:lpstr> We look forward to welcoming you to Mesquite!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and Welcome to</dc:title>
  <dc:creator>banthony</dc:creator>
  <cp:lastModifiedBy>banthony</cp:lastModifiedBy>
  <cp:revision>29</cp:revision>
  <dcterms:created xsi:type="dcterms:W3CDTF">2011-07-18T22:45:04Z</dcterms:created>
  <dcterms:modified xsi:type="dcterms:W3CDTF">2011-07-21T15:37:48Z</dcterms:modified>
</cp:coreProperties>
</file>